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6" r:id="rId7"/>
    <p:sldId id="262" r:id="rId8"/>
    <p:sldId id="263" r:id="rId9"/>
    <p:sldId id="264" r:id="rId10"/>
    <p:sldId id="265" r:id="rId11"/>
    <p:sldId id="266" r:id="rId12"/>
    <p:sldId id="267" r:id="rId13"/>
    <p:sldId id="287" r:id="rId14"/>
    <p:sldId id="269" r:id="rId15"/>
    <p:sldId id="285" r:id="rId16"/>
    <p:sldId id="268" r:id="rId17"/>
    <p:sldId id="270" r:id="rId18"/>
    <p:sldId id="272" r:id="rId19"/>
    <p:sldId id="273" r:id="rId20"/>
    <p:sldId id="274" r:id="rId21"/>
    <p:sldId id="275" r:id="rId22"/>
    <p:sldId id="288" r:id="rId23"/>
    <p:sldId id="277" r:id="rId24"/>
    <p:sldId id="276" r:id="rId25"/>
    <p:sldId id="279" r:id="rId26"/>
    <p:sldId id="280" r:id="rId27"/>
    <p:sldId id="282" r:id="rId28"/>
    <p:sldId id="283" r:id="rId29"/>
  </p:sldIdLst>
  <p:sldSz cx="18288000" cy="10287000"/>
  <p:notesSz cx="6858000" cy="9144000"/>
  <p:embeddedFontLst>
    <p:embeddedFont>
      <p:font typeface="Gmarket Sans Bold" panose="020B0604020202020204" charset="-128"/>
      <p:bold r:id="rId30"/>
    </p:embeddedFont>
    <p:embeddedFont>
      <p:font typeface="Gmarket Sans Light" panose="020B0604020202020204" charset="-128"/>
      <p:regular r:id="rId31"/>
    </p:embeddedFont>
    <p:embeddedFont>
      <p:font typeface="Gmarket Sans Medium" panose="020B0604020202020204" charset="-128"/>
      <p:regular r:id="rId32"/>
    </p:embeddedFont>
    <p:embeddedFont>
      <p:font typeface="Pretendard Bold" panose="020B0604020202020204" charset="-127"/>
      <p:bold r:id="rId33"/>
    </p:embeddedFont>
    <p:embeddedFont>
      <p:font typeface="Pretendard Light" panose="020B0604020202020204" charset="-127"/>
      <p:regular r:id="rId34"/>
    </p:embeddedFont>
    <p:embeddedFont>
      <p:font typeface="Pretendard Regular" panose="020B0604020202020204" charset="-127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365500" y="8978900"/>
            <a:ext cx="1447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9800" y="1384300"/>
            <a:ext cx="14884400" cy="615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0000" b="0" i="0" u="none" strike="noStrike" dirty="0">
                <a:solidFill>
                  <a:srgbClr val="000000"/>
                </a:solidFill>
                <a:latin typeface="Gmarket Sans Bold"/>
              </a:rPr>
              <a:t>AXI4 &amp; XILLINX</a:t>
            </a:r>
          </a:p>
          <a:p>
            <a:pPr lvl="0" algn="l">
              <a:lnSpc>
                <a:spcPct val="95449"/>
              </a:lnSpc>
            </a:pPr>
            <a:r>
              <a:rPr lang="en-US" sz="10000" b="0" i="0" u="none" strike="noStrike" dirty="0">
                <a:solidFill>
                  <a:srgbClr val="000000"/>
                </a:solidFill>
                <a:latin typeface="Gmarket Sans Bold"/>
              </a:rPr>
              <a:t>MICROBLAZE</a:t>
            </a:r>
          </a:p>
          <a:p>
            <a:pPr lvl="0" algn="l">
              <a:lnSpc>
                <a:spcPct val="95449"/>
              </a:lnSpc>
            </a:pPr>
            <a:endParaRPr lang="en-US" sz="10000" dirty="0">
              <a:solidFill>
                <a:srgbClr val="000000"/>
              </a:solidFill>
              <a:latin typeface="Gmarket Sans Bold"/>
            </a:endParaRPr>
          </a:p>
          <a:p>
            <a:pPr lvl="0" algn="l">
              <a:lnSpc>
                <a:spcPct val="95449"/>
              </a:lnSpc>
            </a:pPr>
            <a:r>
              <a:rPr lang="en-US" sz="10000" dirty="0">
                <a:solidFill>
                  <a:srgbClr val="000000"/>
                </a:solidFill>
                <a:latin typeface="Gmarket Sans Bold"/>
              </a:rPr>
              <a:t>SPI &amp; I2C </a:t>
            </a:r>
          </a:p>
          <a:p>
            <a:pPr lvl="0" algn="l">
              <a:lnSpc>
                <a:spcPct val="95449"/>
              </a:lnSpc>
            </a:pPr>
            <a:r>
              <a:rPr lang="en-US" sz="10000" dirty="0">
                <a:solidFill>
                  <a:srgbClr val="000000"/>
                </a:solidFill>
                <a:latin typeface="Gmarket Sans Bold"/>
              </a:rPr>
              <a:t>Peripheral Design </a:t>
            </a:r>
            <a:endParaRPr lang="en-US" sz="10000" b="0" i="0" u="none" strike="noStrike" dirty="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350000" y="8978900"/>
            <a:ext cx="10985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[Harman Semicon Academy]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교육생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: 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정현우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" y="8750300"/>
            <a:ext cx="3238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DATE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2025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05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27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660400"/>
            <a:ext cx="10706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43100"/>
            <a:ext cx="9067800" cy="707375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100" b="0" i="0" u="none" strike="noStrike" spc="-200" dirty="0">
                <a:solidFill>
                  <a:srgbClr val="000000"/>
                </a:solidFill>
                <a:latin typeface="Gmarket Sans Bold"/>
              </a:rPr>
              <a:t>SPI_MASTER</a:t>
            </a:r>
            <a:endParaRPr lang="en-US" sz="5100" b="0" i="0" u="none" strike="noStrike" spc="-200" dirty="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58600" y="3226635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CPHA </a:t>
            </a:r>
            <a:r>
              <a:rPr lang="ko-KR" altLang="en-US" dirty="0"/>
              <a:t>값에 따라 </a:t>
            </a:r>
            <a:r>
              <a:rPr lang="en-US" altLang="ko-KR" dirty="0"/>
              <a:t>IDLE</a:t>
            </a:r>
            <a:r>
              <a:rPr lang="ko-KR" altLang="en-US" dirty="0"/>
              <a:t>에서 </a:t>
            </a:r>
            <a:r>
              <a:rPr lang="en-US" altLang="ko-KR" dirty="0"/>
              <a:t>CP_DELAY  </a:t>
            </a:r>
            <a:r>
              <a:rPr lang="ko-KR" altLang="en-US" dirty="0"/>
              <a:t>또는 </a:t>
            </a:r>
            <a:r>
              <a:rPr lang="en-US" altLang="ko-KR" dirty="0"/>
              <a:t>CP0 </a:t>
            </a:r>
            <a:r>
              <a:rPr lang="ko-KR" altLang="en-US" dirty="0"/>
              <a:t>상태로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58600" y="422017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SCLK</a:t>
            </a:r>
            <a:r>
              <a:rPr lang="ko-KR" altLang="en-US" dirty="0">
                <a:latin typeface="+mj-ea"/>
                <a:ea typeface="+mj-ea"/>
              </a:rPr>
              <a:t>가 상승 </a:t>
            </a:r>
            <a:r>
              <a:rPr lang="ko-KR" altLang="en-US" dirty="0" err="1">
                <a:latin typeface="+mj-ea"/>
                <a:ea typeface="+mj-ea"/>
              </a:rPr>
              <a:t>엣지에서</a:t>
            </a:r>
            <a:r>
              <a:rPr lang="ko-KR" altLang="en-US" i="0" dirty="0">
                <a:effectLst/>
                <a:latin typeface="+mj-ea"/>
                <a:ea typeface="+mj-ea"/>
              </a:rPr>
              <a:t>  </a:t>
            </a:r>
            <a:r>
              <a:rPr lang="en-US" altLang="ko-KR" dirty="0"/>
              <a:t>MISO </a:t>
            </a:r>
            <a:r>
              <a:rPr lang="ko-KR" altLang="en-US" dirty="0"/>
              <a:t>라인 위의 데이터를 읽어</a:t>
            </a:r>
            <a:r>
              <a:rPr lang="en-US" altLang="ko-KR" dirty="0"/>
              <a:t>(</a:t>
            </a:r>
            <a:r>
              <a:rPr lang="ko-KR" altLang="en-US" dirty="0"/>
              <a:t>샘플링</a:t>
            </a:r>
            <a:r>
              <a:rPr lang="en-US" altLang="ko-KR" dirty="0"/>
              <a:t>) </a:t>
            </a:r>
            <a:r>
              <a:rPr lang="ko-KR" altLang="en-US" dirty="0"/>
              <a:t>내부 시프트 레지스터에 저장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07786-C9AC-0B9E-ABE0-A6D26066D88C}"/>
              </a:ext>
            </a:extLst>
          </p:cNvPr>
          <p:cNvSpPr txBox="1"/>
          <p:nvPr/>
        </p:nvSpPr>
        <p:spPr>
          <a:xfrm>
            <a:off x="11658600" y="6938307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Google Sans Text"/>
              </a:rPr>
              <a:t> </a:t>
            </a:r>
            <a:r>
              <a:rPr lang="en-US" altLang="ko-KR" dirty="0">
                <a:latin typeface="Google Sans Text"/>
              </a:rPr>
              <a:t>8</a:t>
            </a:r>
            <a:r>
              <a:rPr lang="ko-KR" altLang="en-US" dirty="0">
                <a:latin typeface="Google Sans Text"/>
              </a:rPr>
              <a:t>비트 데이터 수신 시 </a:t>
            </a:r>
            <a:r>
              <a:rPr lang="en-US" altLang="ko-KR" dirty="0">
                <a:latin typeface="Google Sans Text"/>
              </a:rPr>
              <a:t>done </a:t>
            </a:r>
            <a:r>
              <a:rPr lang="ko-KR" altLang="en-US" dirty="0">
                <a:latin typeface="Google Sans Text"/>
              </a:rPr>
              <a:t>신호를 </a:t>
            </a:r>
            <a:r>
              <a:rPr lang="en-US" altLang="ko-KR" dirty="0">
                <a:latin typeface="Google Sans Text"/>
              </a:rPr>
              <a:t>high</a:t>
            </a:r>
            <a:r>
              <a:rPr lang="ko-KR" altLang="en-US" dirty="0">
                <a:latin typeface="Google Sans Text"/>
              </a:rPr>
              <a:t>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F4CD0-3560-45C3-BA9E-758B396ECEDE}"/>
              </a:ext>
            </a:extLst>
          </p:cNvPr>
          <p:cNvSpPr txBox="1"/>
          <p:nvPr/>
        </p:nvSpPr>
        <p:spPr>
          <a:xfrm>
            <a:off x="11658600" y="5717738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0" dirty="0">
                <a:effectLst/>
                <a:latin typeface="+mj-ea"/>
                <a:ea typeface="+mj-ea"/>
              </a:rPr>
              <a:t> </a:t>
            </a:r>
            <a:r>
              <a:rPr lang="en-US" altLang="ko-KR" dirty="0">
                <a:latin typeface="+mj-ea"/>
                <a:ea typeface="+mj-ea"/>
              </a:rPr>
              <a:t>SCLK</a:t>
            </a:r>
            <a:r>
              <a:rPr lang="ko-KR" altLang="en-US" dirty="0">
                <a:latin typeface="+mj-ea"/>
                <a:ea typeface="+mj-ea"/>
              </a:rPr>
              <a:t>가 하강 </a:t>
            </a:r>
            <a:r>
              <a:rPr lang="ko-KR" altLang="en-US" dirty="0" err="1">
                <a:latin typeface="+mj-ea"/>
                <a:ea typeface="+mj-ea"/>
              </a:rPr>
              <a:t>엣지에서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/>
              <a:t>내부 </a:t>
            </a:r>
            <a:r>
              <a:rPr lang="en-US" altLang="ko-KR" dirty="0"/>
              <a:t>Shift-out </a:t>
            </a:r>
            <a:r>
              <a:rPr lang="ko-KR" altLang="en-US" dirty="0"/>
              <a:t>레지스터를 한 비트씩 → </a:t>
            </a:r>
            <a:r>
              <a:rPr lang="en-US" altLang="ko-KR" dirty="0"/>
              <a:t>MOSI</a:t>
            </a:r>
            <a:r>
              <a:rPr lang="ko-KR" altLang="en-US" dirty="0">
                <a:latin typeface="+mj-ea"/>
                <a:ea typeface="+mj-ea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346700" y="698500"/>
            <a:ext cx="12026900" cy="554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 dirty="0">
                <a:solidFill>
                  <a:srgbClr val="000000"/>
                </a:solidFill>
                <a:latin typeface="Gmarket Sans Bold"/>
              </a:rPr>
              <a:t>SPI_</a:t>
            </a:r>
            <a:r>
              <a:rPr lang="en-US" altLang="ko-KR" sz="5100" b="0" i="0" u="none" strike="noStrike" spc="-200" dirty="0">
                <a:solidFill>
                  <a:srgbClr val="000000"/>
                </a:solidFill>
                <a:latin typeface="Gmarket Sans Bold"/>
              </a:rPr>
              <a:t>SLAVE</a:t>
            </a:r>
            <a:endParaRPr lang="en-US" sz="5100" b="0" i="0" u="none" strike="noStrike" spc="-2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2088617"/>
            <a:ext cx="5241553" cy="3743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799" y="2092467"/>
            <a:ext cx="5378393" cy="3782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78C08-9025-F061-5485-629D87CDD245}"/>
              </a:ext>
            </a:extLst>
          </p:cNvPr>
          <p:cNvSpPr txBox="1"/>
          <p:nvPr/>
        </p:nvSpPr>
        <p:spPr>
          <a:xfrm>
            <a:off x="2220686" y="655493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SS(</a:t>
            </a:r>
            <a:r>
              <a:rPr lang="ko-KR" altLang="en-US" dirty="0"/>
              <a:t> </a:t>
            </a:r>
            <a:r>
              <a:rPr lang="en-US" altLang="ko-KR" dirty="0"/>
              <a:t>CHIP SELECT ) </a:t>
            </a:r>
            <a:r>
              <a:rPr lang="ko-KR" altLang="en-US" dirty="0"/>
              <a:t>가 </a:t>
            </a:r>
            <a:r>
              <a:rPr lang="en-US" altLang="ko-KR" dirty="0"/>
              <a:t>LOW</a:t>
            </a:r>
            <a:r>
              <a:rPr lang="ko-KR" altLang="en-US" dirty="0"/>
              <a:t>가 되며 통신 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FEC8B-51CB-3784-12A2-C2E8EE1079D7}"/>
              </a:ext>
            </a:extLst>
          </p:cNvPr>
          <p:cNvSpPr txBox="1"/>
          <p:nvPr/>
        </p:nvSpPr>
        <p:spPr>
          <a:xfrm>
            <a:off x="2209800" y="716727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SCLK </a:t>
            </a:r>
            <a:r>
              <a:rPr lang="ko-KR" altLang="en-US" dirty="0" err="1"/>
              <a:t>상승엣지</a:t>
            </a:r>
            <a:r>
              <a:rPr lang="ko-KR" altLang="en-US" dirty="0"/>
              <a:t> 마다 데이터</a:t>
            </a:r>
            <a:r>
              <a:rPr lang="en-US" altLang="ko-KR" dirty="0"/>
              <a:t>(MOSI)</a:t>
            </a:r>
            <a:r>
              <a:rPr lang="ko-KR" altLang="en-US" dirty="0"/>
              <a:t>를 수신</a:t>
            </a:r>
            <a:r>
              <a:rPr lang="en-US" altLang="ko-KR" dirty="0"/>
              <a:t>, 8</a:t>
            </a:r>
            <a:r>
              <a:rPr lang="ko-KR" altLang="en-US" dirty="0"/>
              <a:t>개 비트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6AE67-8ED8-01F0-2A4B-4A58919D6697}"/>
              </a:ext>
            </a:extLst>
          </p:cNvPr>
          <p:cNvSpPr txBox="1"/>
          <p:nvPr/>
        </p:nvSpPr>
        <p:spPr>
          <a:xfrm>
            <a:off x="2195286" y="7847222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비트 데이터 수신 시 데이터의 </a:t>
            </a:r>
            <a:r>
              <a:rPr lang="en-US" altLang="ko-KR" dirty="0"/>
              <a:t>MSB</a:t>
            </a:r>
            <a:r>
              <a:rPr lang="ko-KR" altLang="en-US" dirty="0"/>
              <a:t> 비트를 판별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인 경우 </a:t>
            </a:r>
            <a:r>
              <a:rPr lang="en-US" altLang="ko-KR" dirty="0"/>
              <a:t>WRITE , 0 </a:t>
            </a:r>
            <a:r>
              <a:rPr lang="ko-KR" altLang="en-US" dirty="0"/>
              <a:t>인 경우 </a:t>
            </a:r>
            <a:r>
              <a:rPr lang="en-US" altLang="ko-KR" dirty="0"/>
              <a:t>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71150-F78D-0CFE-7667-6B1CC890CDB1}"/>
              </a:ext>
            </a:extLst>
          </p:cNvPr>
          <p:cNvSpPr txBox="1"/>
          <p:nvPr/>
        </p:nvSpPr>
        <p:spPr>
          <a:xfrm>
            <a:off x="9250176" y="6520945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비트 데이터 수신 시 데이터의 </a:t>
            </a:r>
            <a:r>
              <a:rPr lang="en-US" altLang="ko-KR" dirty="0"/>
              <a:t>MSB</a:t>
            </a:r>
            <a:r>
              <a:rPr lang="ko-KR" altLang="en-US" dirty="0"/>
              <a:t> 비트를 판별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인 경우 </a:t>
            </a:r>
            <a:r>
              <a:rPr lang="en-US" altLang="ko-KR" dirty="0"/>
              <a:t>WRITE , 0 </a:t>
            </a:r>
            <a:r>
              <a:rPr lang="ko-KR" altLang="en-US" dirty="0"/>
              <a:t>인 경우 </a:t>
            </a:r>
            <a:r>
              <a:rPr lang="en-US" altLang="ko-KR" dirty="0"/>
              <a:t>READ</a:t>
            </a:r>
          </a:p>
          <a:p>
            <a:endParaRPr lang="en-US" altLang="ko-KR" dirty="0"/>
          </a:p>
          <a:p>
            <a:r>
              <a:rPr lang="ko-KR" altLang="en-US" dirty="0"/>
              <a:t>데이터 하위 두 비트로 레지스터 주소를 선택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WRITE </a:t>
            </a:r>
            <a:r>
              <a:rPr lang="ko-KR" altLang="en-US" dirty="0"/>
              <a:t>인 경우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READ</a:t>
            </a:r>
            <a:r>
              <a:rPr lang="ko-KR" altLang="en-US" dirty="0"/>
              <a:t> 인 경우 </a:t>
            </a:r>
            <a:endParaRPr lang="en-US" altLang="ko-KR" dirty="0"/>
          </a:p>
        </p:txBody>
      </p:sp>
      <p:pic>
        <p:nvPicPr>
          <p:cNvPr id="19" name="그림 18" descr="도표, 텍스트, 라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CFD72DF-A53F-973B-338F-4BF5175C3F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415" y="1206199"/>
            <a:ext cx="4878485" cy="46263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660400"/>
            <a:ext cx="8267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AXI_SPI_BlockDiagram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90900"/>
            <a:ext cx="8689456" cy="47446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856" y="3929743"/>
            <a:ext cx="5654936" cy="4191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122CB76-8851-7B5B-BADC-8C3BE7B6F66F}"/>
              </a:ext>
            </a:extLst>
          </p:cNvPr>
          <p:cNvSpPr/>
          <p:nvPr/>
        </p:nvSpPr>
        <p:spPr>
          <a:xfrm>
            <a:off x="6477000" y="4686300"/>
            <a:ext cx="990600" cy="198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7DE638-EFAA-5D77-8256-41454F80C081}"/>
              </a:ext>
            </a:extLst>
          </p:cNvPr>
          <p:cNvSpPr/>
          <p:nvPr/>
        </p:nvSpPr>
        <p:spPr>
          <a:xfrm>
            <a:off x="7697528" y="4686300"/>
            <a:ext cx="990600" cy="198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660400"/>
            <a:ext cx="8267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AXI_SPI_BlockDiagram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96160"/>
            <a:ext cx="10655300" cy="46386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3724370"/>
            <a:ext cx="5438628" cy="39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660400"/>
            <a:ext cx="10706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SPI_Verification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9600" y="2184400"/>
            <a:ext cx="3086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&lt; SPI_MASTER &gt;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57500"/>
            <a:ext cx="12573000" cy="59932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5010928"/>
            <a:ext cx="111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CPOL = 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9555" y="534807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CPHA = 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1600" y="5042419"/>
            <a:ext cx="111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CPOL =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78900" y="534775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CPHA = 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63300" y="534711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CPHA =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487400" y="536976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CPHA =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67447" y="5042419"/>
            <a:ext cx="111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CPOL = 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491547" y="5078965"/>
            <a:ext cx="111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CPOL =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5FFFEA-DBA2-5BCA-0BA0-47898026FA58}"/>
              </a:ext>
            </a:extLst>
          </p:cNvPr>
          <p:cNvSpPr/>
          <p:nvPr/>
        </p:nvSpPr>
        <p:spPr>
          <a:xfrm>
            <a:off x="6464300" y="6578600"/>
            <a:ext cx="381000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2726D9-7D12-6DCF-9AB2-34377FE71EC1}"/>
              </a:ext>
            </a:extLst>
          </p:cNvPr>
          <p:cNvSpPr/>
          <p:nvPr/>
        </p:nvSpPr>
        <p:spPr>
          <a:xfrm>
            <a:off x="11972290" y="6641767"/>
            <a:ext cx="308610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86100"/>
            <a:ext cx="15308811" cy="591585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660400"/>
            <a:ext cx="10706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SPI_Verification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9600" y="2184400"/>
            <a:ext cx="3086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&lt; SPI_</a:t>
            </a:r>
            <a:r>
              <a:rPr lang="en-US" altLang="ko-KR" sz="3100" b="0" i="0" u="none" strike="noStrike" dirty="0">
                <a:solidFill>
                  <a:srgbClr val="000000"/>
                </a:solidFill>
                <a:latin typeface="Pretendard Regular"/>
              </a:rPr>
              <a:t>SLAVE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&gt;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343400" y="3533150"/>
            <a:ext cx="6019800" cy="5191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591800" y="3533150"/>
            <a:ext cx="6400800" cy="519185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6114354" y="3165808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READ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509449" y="319833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WRITE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514850" y="4942473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91610" y="4955173"/>
            <a:ext cx="15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17269" y="4955173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2033" y="4952792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01035" y="4952792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40037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85444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24446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85416" y="5203997"/>
            <a:ext cx="7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WRITE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31507" y="4444825"/>
            <a:ext cx="596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7`b0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685216" y="4942473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845607" y="4940811"/>
            <a:ext cx="15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971965" y="4942473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09073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54266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397388" y="4949127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676515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537553" y="4950016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70688" y="5203997"/>
            <a:ext cx="7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Read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146241" y="4444825"/>
            <a:ext cx="596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7`b0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51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60400"/>
            <a:ext cx="8394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SPI Application Video</a:t>
            </a:r>
          </a:p>
        </p:txBody>
      </p:sp>
      <p:pic>
        <p:nvPicPr>
          <p:cNvPr id="6" name="sp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1978212"/>
            <a:ext cx="6932386" cy="664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514600"/>
            <a:ext cx="3393363" cy="506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660400"/>
            <a:ext cx="10985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287964"/>
            <a:ext cx="2508102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I2C_Protocol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74100" y="2667000"/>
            <a:ext cx="5308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I2C (Inter-Integrated Circuit)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통신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39200" y="3793931"/>
            <a:ext cx="7607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필립스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NXP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반도체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개발한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동기식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멀티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마스터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멀티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직렬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통신 프로토콜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64386" y="5022420"/>
            <a:ext cx="7189884" cy="42212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500" dirty="0">
                <a:solidFill>
                  <a:srgbClr val="000000"/>
                </a:solidFill>
                <a:latin typeface="Pretendard Regular"/>
              </a:rPr>
              <a:t>SDA, SCL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</a:rPr>
              <a:t>로 구성된</a:t>
            </a:r>
            <a:r>
              <a:rPr lang="en-US" sz="25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2-way bus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Regular"/>
              </a:rPr>
              <a:t>, Half - Duplex 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93629" y="5459703"/>
            <a:ext cx="4394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멀티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마스터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멀티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39200" y="5891503"/>
            <a:ext cx="4927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 </a:t>
            </a:r>
            <a:r>
              <a:rPr lang="en-US" sz="2500" dirty="0">
                <a:solidFill>
                  <a:srgbClr val="000000"/>
                </a:solidFill>
                <a:latin typeface="Pretendard Regular"/>
              </a:rPr>
              <a:t>SPI, UART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</a:rPr>
              <a:t>에 비해선 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latin typeface="Pretendard Regular"/>
              </a:rPr>
              <a:t>느린 속도 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31729" y="6351166"/>
            <a:ext cx="2159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낮은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전력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소비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17" y="5490328"/>
            <a:ext cx="3337249" cy="324334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157117" y="6237664"/>
            <a:ext cx="3337249" cy="410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2"/>
          <p:cNvSpPr txBox="1"/>
          <p:nvPr/>
        </p:nvSpPr>
        <p:spPr>
          <a:xfrm>
            <a:off x="8931729" y="8608805"/>
            <a:ext cx="7920912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이번 설계에서는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Regular"/>
              </a:rPr>
              <a:t>STANDARD MODE (100KBps)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기준으로 설계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8978900" y="6850722"/>
            <a:ext cx="8509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16199"/>
              </a:lnSpc>
              <a:buFontTx/>
              <a:buChar char="-"/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SDA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SCL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라인은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오픈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드레인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(Open-drain)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altLang="ko-KR" sz="25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</a:rPr>
              <a:t>오픈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컬렉터</a:t>
            </a:r>
            <a:endParaRPr lang="en-US" altLang="ko-KR" sz="2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   (Open-collector)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방식으로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구동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660400"/>
            <a:ext cx="10985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3310569"/>
            <a:ext cx="4419600" cy="22007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I2C_Protocol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66900" y="6523461"/>
            <a:ext cx="7340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SCL (Serial Clock)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라인이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HIGH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상태일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SDA (Serial Data)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라인이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HIGH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LOW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또는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Regular"/>
              </a:rPr>
              <a:t>LOW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에서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Pretendard Regular"/>
              </a:rPr>
              <a:t>HIGH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Pretendard Regular"/>
              </a:rPr>
              <a:t>상태로 </a:t>
            </a:r>
            <a:r>
              <a:rPr lang="ko-KR" altLang="en-US" sz="2500" dirty="0">
                <a:solidFill>
                  <a:srgbClr val="000000"/>
                </a:solidFill>
                <a:ea typeface="Pretendard Regular"/>
              </a:rPr>
              <a:t>변하는 지에 따라 판단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72600" y="6523461"/>
            <a:ext cx="7467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SCL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라인이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HIGH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상태일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SDA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라인이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HIGH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유지하면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'1'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,LOW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유지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'0'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판단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900639"/>
            <a:ext cx="4648200" cy="25886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77912" y="459180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9550" y="452092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4600" y="2780506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 -&gt; 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3697" y="274378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 -&gt; 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660400"/>
            <a:ext cx="10985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452" y="4013419"/>
            <a:ext cx="7797800" cy="313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452" y="7353300"/>
            <a:ext cx="7772400" cy="157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I2C_Protocol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44200" y="3892550"/>
            <a:ext cx="5842000" cy="533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타겟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바이트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전송을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주소와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쓰기를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할지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읽기를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명령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(LSB)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전달하고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전송하고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  <a:ea typeface="Pretendard Regular"/>
              </a:rPr>
              <a:t>주소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수신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ACK</a:t>
            </a:r>
            <a:r>
              <a:rPr lang="en-US" sz="25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  <a:ea typeface="Pretendard Regular"/>
              </a:rPr>
              <a:t>응답 신호 전송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쓰기의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슬레이브로부터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ACK/NACK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받은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슬레이브로부터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ACK/ NACK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받는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방식</a:t>
            </a:r>
          </a:p>
          <a:p>
            <a:pPr lvl="0" algn="ctr">
              <a:lnSpc>
                <a:spcPct val="11619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읽기의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슬레이브로부터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받고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마스터가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받았는지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ACK/NACK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응답신호를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전송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4" y="1295868"/>
            <a:ext cx="9507277" cy="18290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772400" y="1295400"/>
            <a:ext cx="3429001" cy="1723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734801" y="1295400"/>
            <a:ext cx="3429001" cy="17236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201402" y="1295399"/>
            <a:ext cx="533400" cy="172369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39000" y="1295399"/>
            <a:ext cx="381001" cy="17236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615557" y="1295399"/>
            <a:ext cx="381001" cy="17236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095168" y="897647"/>
            <a:ext cx="78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ADDR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091450" y="889854"/>
            <a:ext cx="78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HOLD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926186" y="889854"/>
            <a:ext cx="78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38600" y="3530600"/>
            <a:ext cx="6629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02.  AXI4 Protocol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38600" y="2171700"/>
            <a:ext cx="476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목표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환경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APB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개요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38600" y="1422400"/>
            <a:ext cx="556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01.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설계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8600" y="7556500"/>
            <a:ext cx="556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04.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트러블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슈팅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 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고찰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 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89400" y="5461000"/>
            <a:ext cx="11671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03.  SPI &amp; I2C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38600" y="6184900"/>
            <a:ext cx="6146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SPI &amp; I2C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프로토콜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구조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동작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설명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검증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38600" y="8280400"/>
            <a:ext cx="6146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문제점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느낀점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고찰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0200" y="4368800"/>
            <a:ext cx="476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구조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설명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43600" y="698500"/>
            <a:ext cx="11430000" cy="518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98500"/>
            <a:ext cx="4927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spc="-200" dirty="0">
                <a:solidFill>
                  <a:srgbClr val="000000"/>
                </a:solidFill>
                <a:latin typeface="Gmarket Sans Bold"/>
              </a:rPr>
              <a:t>I2C Protocol</a:t>
            </a:r>
            <a:endParaRPr lang="en-US" sz="5100" b="0" i="0" u="none" strike="noStrike" spc="-200" dirty="0">
              <a:solidFill>
                <a:srgbClr val="000000"/>
              </a:solidFill>
              <a:latin typeface="Gmarket Sans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660400"/>
            <a:ext cx="8394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AXI_I2C_BlockDiagram</a:t>
            </a: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71" y="2781300"/>
            <a:ext cx="14719257" cy="51354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CEB63-6A30-F2B7-61D8-0DC84C1FB7F4}"/>
              </a:ext>
            </a:extLst>
          </p:cNvPr>
          <p:cNvSpPr/>
          <p:nvPr/>
        </p:nvSpPr>
        <p:spPr>
          <a:xfrm>
            <a:off x="6271808" y="4381500"/>
            <a:ext cx="990600" cy="198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6CFB83-DBC3-70CF-8717-F5EC37A74151}"/>
              </a:ext>
            </a:extLst>
          </p:cNvPr>
          <p:cNvSpPr/>
          <p:nvPr/>
        </p:nvSpPr>
        <p:spPr>
          <a:xfrm>
            <a:off x="7492336" y="4381500"/>
            <a:ext cx="990600" cy="198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660400"/>
            <a:ext cx="8394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AXI_I2C_BlockDiagram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27" y="3231063"/>
            <a:ext cx="11762273" cy="5054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319" y="3467100"/>
            <a:ext cx="5701381" cy="44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71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660400"/>
            <a:ext cx="10985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2171700"/>
            <a:ext cx="15036800" cy="6908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I2C_Verification</a:t>
            </a:r>
          </a:p>
        </p:txBody>
      </p:sp>
      <p:sp>
        <p:nvSpPr>
          <p:cNvPr id="7" name="타원 6"/>
          <p:cNvSpPr/>
          <p:nvPr/>
        </p:nvSpPr>
        <p:spPr>
          <a:xfrm>
            <a:off x="7467600" y="6591300"/>
            <a:ext cx="838200" cy="685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38850" y="606956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LSB 0 -&gt; WRITE MODE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305800" y="7124700"/>
            <a:ext cx="76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915400" y="7124700"/>
            <a:ext cx="3175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1911174" y="7124700"/>
            <a:ext cx="3175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9423400" y="6560976"/>
            <a:ext cx="838200" cy="6858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15400" y="60187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LSB 1 -&gt; READ MODE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10515600" y="7353300"/>
            <a:ext cx="228600" cy="53340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13595090" y="7353299"/>
            <a:ext cx="228600" cy="53340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195" y="7559889"/>
            <a:ext cx="3658111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60400"/>
            <a:ext cx="8394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I2C Application Video</a:t>
            </a:r>
          </a:p>
        </p:txBody>
      </p:sp>
      <p:pic>
        <p:nvPicPr>
          <p:cNvPr id="6" name="Write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7600" y="2552425"/>
            <a:ext cx="9525000" cy="53976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70023"/>
            <a:ext cx="3962400" cy="5280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19300"/>
            <a:ext cx="9461500" cy="632134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0" y="660400"/>
            <a:ext cx="1038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UVM Verification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2600" y="4744967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Cpol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en-US" altLang="ko-KR" dirty="0" err="1">
                <a:solidFill>
                  <a:srgbClr val="FF0000"/>
                </a:solidFill>
              </a:rPr>
              <a:t>cpha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TX_DATA </a:t>
            </a:r>
            <a:r>
              <a:rPr lang="ko-KR" altLang="en-US" dirty="0" err="1">
                <a:solidFill>
                  <a:srgbClr val="FF0000"/>
                </a:solidFill>
              </a:rPr>
              <a:t>랜덤화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5398" y="7095595"/>
            <a:ext cx="302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TX_DATA == RX_DATA</a:t>
            </a:r>
            <a:r>
              <a:rPr lang="ko-KR" altLang="en-US" dirty="0">
                <a:solidFill>
                  <a:srgbClr val="FF0000"/>
                </a:solidFill>
              </a:rPr>
              <a:t>비교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7124700"/>
            <a:ext cx="5168013" cy="18502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4643993"/>
            <a:ext cx="5105265" cy="17362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399" y="1196542"/>
            <a:ext cx="5105265" cy="29355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05400" y="4278032"/>
            <a:ext cx="214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받은 </a:t>
            </a:r>
            <a:r>
              <a:rPr lang="en-US" altLang="ko-KR" dirty="0">
                <a:solidFill>
                  <a:srgbClr val="FF0000"/>
                </a:solidFill>
              </a:rPr>
              <a:t>TRANSACTION DUT </a:t>
            </a:r>
            <a:r>
              <a:rPr lang="ko-KR" altLang="en-US" dirty="0">
                <a:solidFill>
                  <a:srgbClr val="FF0000"/>
                </a:solidFill>
              </a:rPr>
              <a:t>전달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684" y="5705371"/>
            <a:ext cx="4670917" cy="320967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4400" y="759094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spc="-200" dirty="0">
                <a:solidFill>
                  <a:srgbClr val="000000"/>
                </a:solidFill>
                <a:latin typeface="Gmarket Sans Bold"/>
              </a:rPr>
              <a:t>UVM Verification (SPI)</a:t>
            </a:r>
            <a:endParaRPr lang="en-US" sz="5100" b="0" i="0" u="none" strike="noStrike" spc="-2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91" y="2623088"/>
            <a:ext cx="14790103" cy="12988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076" y="5932932"/>
            <a:ext cx="8813726" cy="26297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84" y="4200408"/>
            <a:ext cx="14741118" cy="1271816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641870"/>
            <a:ext cx="8305800" cy="566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1084" y="2037118"/>
            <a:ext cx="551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market Sans Bold" panose="020B0600000101010101" charset="-127"/>
                <a:ea typeface="Gmarket Sans Bold" panose="020B0600000101010101" charset="-127"/>
              </a:rPr>
              <a:t>&lt; UVM Verification with Synopsys VCS &gt;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5156200"/>
            <a:ext cx="16649700" cy="436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43000" y="1627569"/>
            <a:ext cx="2159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000000"/>
                </a:solidFill>
                <a:ea typeface="Gmarket Sans Medium"/>
              </a:rPr>
              <a:t>원인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698500"/>
            <a:ext cx="5943600" cy="9001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 dirty="0">
                <a:solidFill>
                  <a:srgbClr val="000000"/>
                </a:solidFill>
                <a:latin typeface="Gmarket Sans Bold"/>
              </a:rPr>
              <a:t>Trouble Shooting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6886" y="5372230"/>
            <a:ext cx="2159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000000"/>
                </a:solidFill>
                <a:ea typeface="Gmarket Sans Medium"/>
              </a:rPr>
              <a:t>해결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2137929"/>
            <a:ext cx="8479411" cy="23819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39600" y="1915849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SPI VCS TESTBENCH</a:t>
            </a:r>
            <a:r>
              <a:rPr lang="ko-KR" altLang="en-US" dirty="0"/>
              <a:t>에서 </a:t>
            </a:r>
            <a:r>
              <a:rPr lang="en-US" altLang="ko-KR" dirty="0"/>
              <a:t>SEQ, DRV </a:t>
            </a:r>
            <a:r>
              <a:rPr lang="ko-KR" altLang="en-US" dirty="0"/>
              <a:t>다음 </a:t>
            </a:r>
            <a:r>
              <a:rPr lang="en-US" altLang="ko-KR" dirty="0"/>
              <a:t>MON,SCO </a:t>
            </a:r>
            <a:r>
              <a:rPr lang="ko-KR" altLang="en-US" dirty="0"/>
              <a:t>에서 받은 값이 출력되지 않는 문제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12039600" y="3051815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테스트의 </a:t>
            </a:r>
            <a:r>
              <a:rPr lang="en-US" altLang="ko-KR" dirty="0" err="1">
                <a:latin typeface="+mj-ea"/>
                <a:ea typeface="+mj-ea"/>
              </a:rPr>
              <a:t>run_phase</a:t>
            </a:r>
            <a:r>
              <a:rPr lang="ko-KR" altLang="en-US" dirty="0">
                <a:latin typeface="+mj-ea"/>
                <a:ea typeface="+mj-ea"/>
              </a:rPr>
              <a:t>가 실제 트랜잭션 처리 및 모니터링 완료 전에 너무 일찍 종료되어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모니터가 데이터를 스코어보드로 전달할 충분한 시뮬레이션 시간을 확보하지 못했기 때문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00762" y="6592865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test</a:t>
            </a:r>
            <a:r>
              <a:rPr lang="ko-KR" altLang="en-US" dirty="0">
                <a:latin typeface="+mj-ea"/>
                <a:ea typeface="+mj-ea"/>
              </a:rPr>
              <a:t> 클래스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 err="1">
                <a:latin typeface="+mj-ea"/>
                <a:ea typeface="+mj-ea"/>
              </a:rPr>
              <a:t>spi_test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의 </a:t>
            </a:r>
            <a:r>
              <a:rPr lang="en-US" altLang="ko-KR" dirty="0" err="1">
                <a:latin typeface="+mj-ea"/>
                <a:ea typeface="+mj-ea"/>
              </a:rPr>
              <a:t>run_phase</a:t>
            </a:r>
            <a:r>
              <a:rPr lang="ko-KR" altLang="en-US" dirty="0">
                <a:latin typeface="+mj-ea"/>
                <a:ea typeface="+mj-ea"/>
              </a:rPr>
              <a:t> 내에서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모든 </a:t>
            </a:r>
            <a:r>
              <a:rPr lang="en-US" altLang="ko-KR" dirty="0" err="1">
                <a:latin typeface="+mj-ea"/>
                <a:ea typeface="+mj-ea"/>
              </a:rPr>
              <a:t>seq_item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en-US" altLang="ko-KR" dirty="0">
                <a:latin typeface="+mj-ea"/>
                <a:ea typeface="+mj-ea"/>
              </a:rPr>
              <a:t>driver</a:t>
            </a:r>
            <a:r>
              <a:rPr lang="ko-KR" altLang="en-US" dirty="0">
                <a:latin typeface="+mj-ea"/>
                <a:ea typeface="+mj-ea"/>
              </a:rPr>
              <a:t>를 통해 </a:t>
            </a:r>
            <a:r>
              <a:rPr lang="en-US" altLang="ko-KR" dirty="0">
                <a:latin typeface="+mj-ea"/>
                <a:ea typeface="+mj-ea"/>
              </a:rPr>
              <a:t>DUT</a:t>
            </a:r>
            <a:r>
              <a:rPr lang="ko-KR" altLang="en-US" dirty="0">
                <a:latin typeface="+mj-ea"/>
                <a:ea typeface="+mj-ea"/>
              </a:rPr>
              <a:t>로 전송된 직후 </a:t>
            </a:r>
            <a:r>
              <a:rPr lang="en-US" altLang="ko-KR" dirty="0">
                <a:latin typeface="+mj-ea"/>
                <a:ea typeface="+mj-ea"/>
              </a:rPr>
              <a:t>DUT</a:t>
            </a:r>
            <a:r>
              <a:rPr lang="ko-KR" altLang="en-US" dirty="0">
                <a:latin typeface="+mj-ea"/>
                <a:ea typeface="+mj-ea"/>
              </a:rPr>
              <a:t>가 그에 대한 응답인 </a:t>
            </a:r>
            <a:r>
              <a:rPr lang="en-US" altLang="ko-KR" dirty="0">
                <a:latin typeface="+mj-ea"/>
                <a:ea typeface="+mj-ea"/>
              </a:rPr>
              <a:t>RX_DATA</a:t>
            </a:r>
            <a:r>
              <a:rPr lang="ko-KR" altLang="en-US" dirty="0">
                <a:latin typeface="+mj-ea"/>
                <a:ea typeface="+mj-ea"/>
              </a:rPr>
              <a:t>를 생성하고 모니터가 그걸 </a:t>
            </a:r>
            <a:r>
              <a:rPr lang="ko-KR" altLang="en-US" dirty="0" err="1">
                <a:latin typeface="+mj-ea"/>
                <a:ea typeface="+mj-ea"/>
              </a:rPr>
              <a:t>캡쳐하여</a:t>
            </a:r>
            <a:r>
              <a:rPr lang="ko-KR" altLang="en-US" dirty="0">
                <a:latin typeface="+mj-ea"/>
                <a:ea typeface="+mj-ea"/>
              </a:rPr>
              <a:t> 스코어보드까지 전달될 때까지 충분한 시간 여유를 줌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48" y="5615726"/>
            <a:ext cx="6130152" cy="361679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872408A9-D0D7-9098-6BE0-88A9E6FB6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7150100" y="698499"/>
            <a:ext cx="10223500" cy="6970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11EAF70-1C9D-FAA7-1B01-05BCF0BAD82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74700" y="5124450"/>
            <a:ext cx="16637000" cy="31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660400"/>
            <a:ext cx="12319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9014" y="3308350"/>
            <a:ext cx="146558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000000"/>
                </a:solidFill>
                <a:latin typeface="Pretendard Regular"/>
              </a:rPr>
              <a:t>이번 설계를 통해 </a:t>
            </a:r>
            <a:r>
              <a:rPr lang="en-US" altLang="ko-KR" sz="2500" dirty="0">
                <a:solidFill>
                  <a:srgbClr val="000000"/>
                </a:solidFill>
                <a:latin typeface="Pretendard Regular"/>
              </a:rPr>
              <a:t>SPI, I2C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</a:rPr>
              <a:t>통신 모듈을 설계해보며 </a:t>
            </a:r>
            <a:endParaRPr lang="en-US" altLang="ko-KR" sz="2500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500" dirty="0">
                <a:solidFill>
                  <a:srgbClr val="000000"/>
                </a:solidFill>
                <a:latin typeface="Pretendard Regular"/>
              </a:rPr>
              <a:t>UVM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</a:rPr>
              <a:t>검증과정에서도 각 클래스를 거치며 </a:t>
            </a:r>
            <a:endParaRPr lang="en-US" sz="25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660400"/>
            <a:ext cx="11430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 dirty="0">
                <a:solidFill>
                  <a:srgbClr val="000000"/>
                </a:solidFill>
                <a:latin typeface="Gmarket Sans Bold"/>
              </a:rPr>
              <a:t>Design Goals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87600" y="2540000"/>
            <a:ext cx="10693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AXI4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프로토콜 구조 및 동작원리 이해 </a:t>
            </a:r>
            <a:endParaRPr lang="ko-KR" sz="4000" b="0" i="0" u="none" strike="noStrike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87600" y="4165600"/>
            <a:ext cx="10693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 err="1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Xillinx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lang="en-US" sz="4000" b="0" i="0" u="none" strike="noStrike" dirty="0" err="1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Microblaze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CPU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와 </a:t>
            </a:r>
            <a:r>
              <a:rPr lang="en-US" altLang="ko-KR" sz="40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AXI, IP </a:t>
            </a:r>
            <a:r>
              <a:rPr lang="ko-KR" altLang="en-US" sz="40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연동</a:t>
            </a:r>
            <a:endParaRPr lang="ko-KR" sz="4000" b="0" i="0" u="none" strike="noStrike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87600" y="5892800"/>
            <a:ext cx="11341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SPI , I2C </a:t>
            </a:r>
            <a:r>
              <a:rPr lang="en-US" sz="40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Interface </a:t>
            </a:r>
            <a:r>
              <a:rPr lang="ko-KR" altLang="en-US" sz="40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설계 </a:t>
            </a:r>
            <a:r>
              <a:rPr lang="ko-KR" sz="40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및</a:t>
            </a:r>
            <a:r>
              <a:rPr lang="en-US" altLang="ko-KR" sz="40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검증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7600" y="7632700"/>
            <a:ext cx="11341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Gmarket Sans Bold"/>
              </a:rPr>
              <a:t>Vitis IDE</a:t>
            </a:r>
            <a:r>
              <a:rPr lang="ko-KR" sz="4000" b="0" i="0" u="none" strike="noStrike">
                <a:solidFill>
                  <a:srgbClr val="000000"/>
                </a:solidFill>
                <a:ea typeface="Gmarket Sans Bold"/>
              </a:rPr>
              <a:t>를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Bold"/>
              </a:rPr>
              <a:t>이용한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Bold"/>
              </a:rPr>
              <a:t> SW Application </a:t>
            </a:r>
            <a:r>
              <a:rPr lang="ko-KR" sz="4000" b="0" i="0" u="none" strike="noStrike">
                <a:solidFill>
                  <a:srgbClr val="000000"/>
                </a:solidFill>
                <a:ea typeface="Gmarket Sans Bold"/>
              </a:rPr>
              <a:t>구현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300" y="660400"/>
            <a:ext cx="90424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998" y="3017971"/>
            <a:ext cx="2783723" cy="203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2267724"/>
            <a:ext cx="2755900" cy="181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800" y="4534481"/>
            <a:ext cx="4762500" cy="2984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Tools &amp; 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72200" y="2915424"/>
            <a:ext cx="3594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AMD </a:t>
            </a:r>
            <a:r>
              <a:rPr lang="en-US" sz="3000" b="0" i="0" u="none" strike="noStrike" dirty="0" err="1">
                <a:solidFill>
                  <a:srgbClr val="000000"/>
                </a:solidFill>
                <a:latin typeface="Gmarket Sans Bold"/>
              </a:rPr>
              <a:t>Xillinx</a:t>
            </a: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 err="1">
                <a:solidFill>
                  <a:srgbClr val="000000"/>
                </a:solidFill>
                <a:latin typeface="Gmarket Sans Bold"/>
              </a:rPr>
              <a:t>Vivado</a:t>
            </a: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 2020.2v</a:t>
            </a:r>
          </a:p>
          <a:p>
            <a:pPr lvl="0" algn="l">
              <a:lnSpc>
                <a:spcPct val="99600"/>
              </a:lnSpc>
            </a:pPr>
            <a:endParaRPr lang="en-US" sz="3000" dirty="0">
              <a:solidFill>
                <a:srgbClr val="000000"/>
              </a:solidFill>
              <a:latin typeface="Gmarket Sans Bold"/>
            </a:endParaRPr>
          </a:p>
          <a:p>
            <a:pPr lvl="0" algn="l">
              <a:lnSpc>
                <a:spcPct val="99600"/>
              </a:lnSpc>
            </a:pPr>
            <a:r>
              <a:rPr lang="en-US" sz="3000" dirty="0" err="1">
                <a:solidFill>
                  <a:srgbClr val="000000"/>
                </a:solidFill>
                <a:latin typeface="Gmarket Sans Bold"/>
              </a:rPr>
              <a:t>Xillinx</a:t>
            </a:r>
            <a:r>
              <a:rPr lang="en-US" sz="30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market Sans Bold"/>
              </a:rPr>
              <a:t>Vitis</a:t>
            </a:r>
            <a:r>
              <a:rPr lang="en-US" sz="3000" dirty="0">
                <a:solidFill>
                  <a:srgbClr val="000000"/>
                </a:solidFill>
                <a:latin typeface="Gmarket Sans Bold"/>
              </a:rPr>
              <a:t> 2020.2v</a:t>
            </a:r>
            <a:endParaRPr lang="en-US" sz="3000" b="0" i="0" u="none" strike="noStrike" dirty="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697829" y="2915424"/>
            <a:ext cx="3276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 err="1">
                <a:solidFill>
                  <a:srgbClr val="000000"/>
                </a:solidFill>
                <a:latin typeface="Gmarket Sans Bold"/>
              </a:rPr>
              <a:t>SystemVerilog</a:t>
            </a:r>
            <a:endParaRPr lang="en-US" sz="3000" b="0" i="0" u="none" strike="noStrike" dirty="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30000" y="7937689"/>
            <a:ext cx="4406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Basys3 FPGA 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65747" y="6564994"/>
            <a:ext cx="21463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Synopsys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     VCS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94" y="3644407"/>
            <a:ext cx="1878224" cy="7984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60" y="6564994"/>
            <a:ext cx="3110574" cy="10513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660400"/>
            <a:ext cx="11442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980" y="2157411"/>
            <a:ext cx="4495800" cy="282348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73100"/>
            <a:ext cx="960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0000"/>
                </a:solidFill>
                <a:latin typeface="Gmarket Sans Bold"/>
              </a:rPr>
              <a:t>AXI4 Protocol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71633" y="1714500"/>
            <a:ext cx="9004300" cy="279037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Gmarket Sans Bold"/>
              </a:rPr>
              <a:t>Advanced </a:t>
            </a:r>
            <a:r>
              <a:rPr lang="en-US" sz="2500" b="0" i="0" u="none" strike="noStrike" dirty="0" err="1">
                <a:solidFill>
                  <a:srgbClr val="000000"/>
                </a:solidFill>
                <a:latin typeface="Gmarket Sans Bold"/>
              </a:rPr>
              <a:t>eXtensible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Bold"/>
              </a:rPr>
              <a:t> Interface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Gmarket Sans Bold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ARM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AMBA(Advanced Microcontroller Bus Architecture)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버스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프로토콜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시리즈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중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하나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 dirty="0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고성능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Gmarket Sans Medium"/>
              </a:rPr>
              <a:t>고대역폭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Gmarket Sans Medium"/>
              </a:rPr>
              <a:t>저지연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특성을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목표로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Gmarket Sans Medium"/>
              </a:rPr>
              <a:t>온칩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(On-chip)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버스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인터페이스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프로토콜</a:t>
            </a: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265" y="5543551"/>
            <a:ext cx="6423419" cy="3198492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7816850" y="4851448"/>
            <a:ext cx="560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Write Address Channel - AW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8548105" y="5380234"/>
            <a:ext cx="2767272" cy="2763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쓰기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요청의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제어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전달</a:t>
            </a:r>
          </a:p>
        </p:txBody>
      </p:sp>
      <p:sp>
        <p:nvSpPr>
          <p:cNvPr id="12" name="TextBox 10"/>
          <p:cNvSpPr txBox="1"/>
          <p:nvPr/>
        </p:nvSpPr>
        <p:spPr>
          <a:xfrm>
            <a:off x="8380964" y="5719222"/>
            <a:ext cx="3581400" cy="42938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Write Data Channel - W</a:t>
            </a:r>
          </a:p>
        </p:txBody>
      </p:sp>
      <p:sp>
        <p:nvSpPr>
          <p:cNvPr id="13" name="TextBox 11"/>
          <p:cNvSpPr txBox="1"/>
          <p:nvPr/>
        </p:nvSpPr>
        <p:spPr>
          <a:xfrm>
            <a:off x="8376298" y="6258731"/>
            <a:ext cx="3493018" cy="2219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마스터가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 err="1">
                <a:solidFill>
                  <a:srgbClr val="000000"/>
                </a:solidFill>
                <a:ea typeface="Pretendard Regular"/>
              </a:rPr>
              <a:t>슬레이브에게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쓸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전달</a:t>
            </a:r>
          </a:p>
        </p:txBody>
      </p:sp>
      <p:sp>
        <p:nvSpPr>
          <p:cNvPr id="14" name="TextBox 12"/>
          <p:cNvSpPr txBox="1"/>
          <p:nvPr/>
        </p:nvSpPr>
        <p:spPr>
          <a:xfrm>
            <a:off x="8461862" y="6565111"/>
            <a:ext cx="4095750" cy="4786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Write Response Channel - B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8461862" y="7007325"/>
            <a:ext cx="6000750" cy="3105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400" b="0" i="0" u="none" strike="noStrike" dirty="0" err="1">
                <a:solidFill>
                  <a:srgbClr val="000000"/>
                </a:solidFill>
                <a:ea typeface="Pretendard Regular"/>
              </a:rPr>
              <a:t>슬레이브가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마스터에게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쓰기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작업이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완료되었음을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알리고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성공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응답</a:t>
            </a:r>
          </a:p>
        </p:txBody>
      </p:sp>
      <p:sp>
        <p:nvSpPr>
          <p:cNvPr id="16" name="TextBox 14"/>
          <p:cNvSpPr txBox="1"/>
          <p:nvPr/>
        </p:nvSpPr>
        <p:spPr>
          <a:xfrm>
            <a:off x="8380964" y="7602972"/>
            <a:ext cx="4124843" cy="383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Read Address Channel - AR</a:t>
            </a:r>
          </a:p>
        </p:txBody>
      </p:sp>
      <p:sp>
        <p:nvSpPr>
          <p:cNvPr id="17" name="TextBox 15"/>
          <p:cNvSpPr txBox="1"/>
          <p:nvPr/>
        </p:nvSpPr>
        <p:spPr>
          <a:xfrm>
            <a:off x="8461862" y="8028523"/>
            <a:ext cx="2800350" cy="22221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- 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읽기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요청의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제어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전달</a:t>
            </a:r>
          </a:p>
        </p:txBody>
      </p:sp>
      <p:sp>
        <p:nvSpPr>
          <p:cNvPr id="18" name="TextBox 16"/>
          <p:cNvSpPr txBox="1"/>
          <p:nvPr/>
        </p:nvSpPr>
        <p:spPr>
          <a:xfrm>
            <a:off x="8459107" y="8348978"/>
            <a:ext cx="3327400" cy="3940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Read Data Channel - R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8380964" y="8737696"/>
            <a:ext cx="6196046" cy="27894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400" b="0" i="0" u="none" strike="noStrike" dirty="0" err="1">
                <a:solidFill>
                  <a:srgbClr val="000000"/>
                </a:solidFill>
                <a:ea typeface="Pretendard Regular"/>
              </a:rPr>
              <a:t>슬레이브가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마스터에게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 err="1">
                <a:solidFill>
                  <a:srgbClr val="000000"/>
                </a:solidFill>
                <a:ea typeface="Pretendard Regular"/>
              </a:rPr>
              <a:t>요청받은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읽기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전달하고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데이터의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전송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7" y="5865677"/>
            <a:ext cx="3683495" cy="236334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673100"/>
            <a:ext cx="11328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 dirty="0">
                <a:solidFill>
                  <a:srgbClr val="000000"/>
                </a:solidFill>
                <a:latin typeface="Gmarket Sans Bold"/>
              </a:rPr>
              <a:t>AXI4 Channel Transfer </a:t>
            </a:r>
            <a:r>
              <a:rPr lang="en-US" sz="5000" b="0" i="0" u="none" strike="noStrike" spc="-300" dirty="0" err="1">
                <a:solidFill>
                  <a:srgbClr val="000000"/>
                </a:solidFill>
                <a:latin typeface="Gmarket Sans Bold"/>
              </a:rPr>
              <a:t>Hanshake</a:t>
            </a:r>
            <a:endParaRPr lang="en-US" sz="5000" b="0" i="0" u="none" strike="noStrike" spc="-3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92" y="2247900"/>
            <a:ext cx="4799674" cy="25896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92" y="2247900"/>
            <a:ext cx="4841847" cy="25896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2247900"/>
            <a:ext cx="5015125" cy="2589655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5600" y="660400"/>
            <a:ext cx="5588000" cy="381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864190" y="5999605"/>
            <a:ext cx="774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AXI</a:t>
            </a:r>
            <a:r>
              <a:rPr lang="ko-KR" altLang="en-US" dirty="0"/>
              <a:t>에서 모든 채널의 데이터 전송은 </a:t>
            </a:r>
            <a:r>
              <a:rPr lang="en-US" altLang="ko-KR" dirty="0"/>
              <a:t>VALID/READY Handshake </a:t>
            </a:r>
            <a:r>
              <a:rPr lang="ko-KR" altLang="en-US" dirty="0"/>
              <a:t>에 의해 동작</a:t>
            </a:r>
            <a:endParaRPr lang="en-US" altLang="ko-KR" dirty="0"/>
          </a:p>
          <a:p>
            <a:r>
              <a:rPr lang="ko-KR" altLang="en-US" dirty="0"/>
              <a:t>각 채널 마다 따로 모두 존재하며</a:t>
            </a:r>
            <a:r>
              <a:rPr lang="en-US" altLang="ko-KR" dirty="0"/>
              <a:t>, </a:t>
            </a:r>
            <a:r>
              <a:rPr lang="ko-KR" altLang="en-US" dirty="0"/>
              <a:t>해당 채널의 데이터를 주고 받을 때 사용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64190" y="7420041"/>
            <a:ext cx="798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클럭의 상승 </a:t>
            </a:r>
            <a:r>
              <a:rPr lang="ko-KR" altLang="en-US" dirty="0" err="1"/>
              <a:t>엣지에서</a:t>
            </a:r>
            <a:r>
              <a:rPr lang="ko-KR" altLang="en-US" dirty="0"/>
              <a:t> </a:t>
            </a:r>
            <a:r>
              <a:rPr lang="en-US" altLang="ko-KR" dirty="0"/>
              <a:t>Valid, Ready </a:t>
            </a:r>
            <a:r>
              <a:rPr lang="ko-KR" altLang="en-US" dirty="0"/>
              <a:t>신호 모두 </a:t>
            </a:r>
            <a:r>
              <a:rPr lang="en-US" altLang="ko-KR" dirty="0"/>
              <a:t>HIGH </a:t>
            </a:r>
            <a:r>
              <a:rPr lang="ko-KR" altLang="en-US" dirty="0"/>
              <a:t>일 때 데이터 전송</a:t>
            </a:r>
          </a:p>
        </p:txBody>
      </p:sp>
    </p:spTree>
    <p:extLst>
      <p:ext uri="{BB962C8B-B14F-4D97-AF65-F5344CB8AC3E}">
        <p14:creationId xmlns:p14="http://schemas.microsoft.com/office/powerpoint/2010/main" val="32587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263564"/>
            <a:ext cx="7264400" cy="3962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73100"/>
            <a:ext cx="960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spc="-300" dirty="0">
                <a:solidFill>
                  <a:srgbClr val="000000"/>
                </a:solidFill>
                <a:latin typeface="Gmarket Sans Bold"/>
              </a:rPr>
              <a:t>System Block Diagram</a:t>
            </a:r>
            <a:endParaRPr lang="en-US" sz="5000" b="0" i="0" u="none" strike="noStrike" spc="-3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8610600" y="698500"/>
            <a:ext cx="8763000" cy="59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14500"/>
            <a:ext cx="7581900" cy="72074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0" y="660400"/>
            <a:ext cx="5588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2863134"/>
            <a:ext cx="6875966" cy="54045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107950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SPI (Serial Peripheral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800" y="4203700"/>
            <a:ext cx="76581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마이크로컨트롤러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(MCU)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프로세서가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주변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장치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센서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메모리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디스플레이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짧은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거리에서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고속으로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통신하기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널리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사용되는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동기식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직렬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프로토콜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74100" y="3213100"/>
            <a:ext cx="5588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SPI (Serial Peripheral Interface)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62571" y="6795407"/>
            <a:ext cx="7366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마스터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(Master-Slave)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, 1:N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관계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15186" y="7226300"/>
            <a:ext cx="6642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적은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수의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신호선으로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구성되어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구현이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비교적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간단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6337300"/>
            <a:ext cx="6642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전이중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(Full-duplex)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방식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78900" y="7696200"/>
            <a:ext cx="5524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상대적으로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660400"/>
            <a:ext cx="10985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599" y="2877995"/>
            <a:ext cx="5147675" cy="51903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578" y="2611366"/>
            <a:ext cx="692036" cy="3663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417" y="2541481"/>
            <a:ext cx="870857" cy="40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3124" y="2618952"/>
            <a:ext cx="6223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1035" y="8067023"/>
            <a:ext cx="13462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7535" y="7409355"/>
            <a:ext cx="4165600" cy="123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5635" y="2189655"/>
            <a:ext cx="4279900" cy="163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5635" y="4501055"/>
            <a:ext cx="4241800" cy="2273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SPI_Protocol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9235" y="188478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SCLK - 1MHz 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048" y="3162300"/>
            <a:ext cx="5393150" cy="212815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344400" y="6174190"/>
            <a:ext cx="44692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SPI 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마스터와 </a:t>
            </a:r>
            <a:r>
              <a:rPr lang="ko-KR" altLang="en-US" dirty="0" err="1">
                <a:solidFill>
                  <a:srgbClr val="1A1C1E"/>
                </a:solidFill>
                <a:latin typeface="+mj-ea"/>
                <a:ea typeface="+mj-ea"/>
              </a:rPr>
              <a:t>슬레이브는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SCLK(</a:t>
            </a:r>
            <a:r>
              <a:rPr lang="ko-KR" altLang="en-US" dirty="0" err="1">
                <a:solidFill>
                  <a:srgbClr val="1A1C1E"/>
                </a:solidFill>
                <a:latin typeface="+mj-ea"/>
                <a:ea typeface="+mj-ea"/>
              </a:rPr>
              <a:t>클록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)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에 동기화되어 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MOSI(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마스터 출력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)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와 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MISO(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마스터 입력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) 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라인을 통해 동시에 데이터를 직렬로 주고 받음 </a:t>
            </a:r>
            <a:endParaRPr lang="en-US" altLang="ko-KR" dirty="0">
              <a:solidFill>
                <a:srgbClr val="1A1C1E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1A1C1E"/>
              </a:solidFill>
              <a:latin typeface="+mj-ea"/>
              <a:ea typeface="+mj-ea"/>
            </a:endParaRPr>
          </a:p>
          <a:p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시프트 레지스터 형태로 비트를 밀어내서 전송하고 받음 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995</Words>
  <Application>Microsoft Office PowerPoint</Application>
  <PresentationFormat>사용자 지정</PresentationFormat>
  <Paragraphs>172</Paragraphs>
  <Slides>28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Gmarket Sans Light</vt:lpstr>
      <vt:lpstr>Pretendard Regular</vt:lpstr>
      <vt:lpstr>Gmarket Sans Medium</vt:lpstr>
      <vt:lpstr>Pretendard Light</vt:lpstr>
      <vt:lpstr>Pretendard Bold</vt:lpstr>
      <vt:lpstr>Arial</vt:lpstr>
      <vt:lpstr>Gmarket Sans Bold</vt:lpstr>
      <vt:lpstr>Calibri</vt:lpstr>
      <vt:lpstr>Google Sans Text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정현우</cp:lastModifiedBy>
  <cp:revision>53</cp:revision>
  <dcterms:created xsi:type="dcterms:W3CDTF">2006-08-16T00:00:00Z</dcterms:created>
  <dcterms:modified xsi:type="dcterms:W3CDTF">2025-05-26T16:58:31Z</dcterms:modified>
</cp:coreProperties>
</file>